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92" r:id="rId4"/>
    <p:sldId id="290" r:id="rId5"/>
    <p:sldId id="291" r:id="rId6"/>
    <p:sldId id="279" r:id="rId7"/>
    <p:sldId id="289" r:id="rId8"/>
    <p:sldId id="288" r:id="rId9"/>
    <p:sldId id="287" r:id="rId10"/>
    <p:sldId id="286" r:id="rId11"/>
    <p:sldId id="300" r:id="rId12"/>
    <p:sldId id="299" r:id="rId13"/>
    <p:sldId id="298" r:id="rId14"/>
    <p:sldId id="297" r:id="rId15"/>
    <p:sldId id="296" r:id="rId16"/>
    <p:sldId id="295" r:id="rId17"/>
    <p:sldId id="294" r:id="rId18"/>
    <p:sldId id="293" r:id="rId19"/>
    <p:sldId id="285" r:id="rId20"/>
    <p:sldId id="284" r:id="rId21"/>
    <p:sldId id="283" r:id="rId22"/>
    <p:sldId id="282" r:id="rId23"/>
    <p:sldId id="281" r:id="rId24"/>
    <p:sldId id="310" r:id="rId25"/>
    <p:sldId id="309" r:id="rId26"/>
    <p:sldId id="308" r:id="rId27"/>
    <p:sldId id="307" r:id="rId28"/>
    <p:sldId id="306" r:id="rId29"/>
    <p:sldId id="305" r:id="rId30"/>
    <p:sldId id="304" r:id="rId31"/>
    <p:sldId id="303" r:id="rId32"/>
    <p:sldId id="302" r:id="rId33"/>
    <p:sldId id="301" r:id="rId34"/>
    <p:sldId id="312" r:id="rId35"/>
    <p:sldId id="280" r:id="rId36"/>
    <p:sldId id="311" r:id="rId37"/>
    <p:sldId id="258" r:id="rId38"/>
    <p:sldId id="276" r:id="rId39"/>
    <p:sldId id="277" r:id="rId40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7900"/>
    <a:srgbClr val="D4CC00"/>
    <a:srgbClr val="40B7F4"/>
    <a:srgbClr val="046DA3"/>
    <a:srgbClr val="6FC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45" autoAdjust="0"/>
    <p:restoredTop sz="96279" autoAdjust="0"/>
  </p:normalViewPr>
  <p:slideViewPr>
    <p:cSldViewPr snapToGrid="0">
      <p:cViewPr varScale="1">
        <p:scale>
          <a:sx n="157" d="100"/>
          <a:sy n="157" d="100"/>
        </p:scale>
        <p:origin x="300" y="138"/>
      </p:cViewPr>
      <p:guideLst>
        <p:guide orient="horz" pos="2160"/>
        <p:guide pos="37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C7880-EA14-4725-9EDD-FDE5F609CB7D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6975-D934-420E-A5A4-F97FA4F1B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27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F8880-B5AB-4E28-BE11-46F67A6DDB6B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EAA81-2405-48A5-BE38-9A34667B1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456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1E6E-2566-46B0-85B0-4272E06F553A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614D-4B6F-428F-A08C-552FCEB95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8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FA939-17CD-4915-AF8B-D6A753F94469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4B81B-6407-4589-8A5E-75CE90C7A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27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F99E-F469-4FB4-B373-A06410EAC8A9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61C3-326A-458F-A5C4-B9524D23C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8189A-13A5-4087-9075-797BD480DBDB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129D9-5780-4DB3-872D-A92D3594C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5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5B02-AF33-4030-B062-425942EC5E53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C80FD-89CE-49EB-9932-7F1650EEE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E47D-2943-4C86-B541-AB7685F3E4A6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C0294-0F0F-4582-AEF9-519C2A721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78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56785-DEC8-4B68-9855-236E30C7350F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B6564-3D26-4904-AA23-272F91EBF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820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11534-C461-4B6E-B5E6-A955240A233D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2642-20F5-4719-AA2E-9A3D8072F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2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0725A-C192-4BFC-81E3-D72FACB4168E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D2ED7-326D-4BE4-886F-B0369EB67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771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5BA9EE-803B-42D6-8A04-34ABF3E38AA2}" type="datetimeFigureOut">
              <a:rPr lang="ru-RU"/>
              <a:pPr>
                <a:defRPr/>
              </a:pPr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CEE2B3-9D13-4B4D-8B8A-5ABE94B0E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hyperlink" Target="mailto:info@usu.kz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www.usu.kz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486132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384406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52" name="TextBox 8"/>
          <p:cNvSpPr txBox="1">
            <a:spLocks noChangeArrowheads="1"/>
          </p:cNvSpPr>
          <p:nvPr/>
        </p:nvSpPr>
        <p:spPr bwMode="auto">
          <a:xfrm>
            <a:off x="95250" y="3584403"/>
            <a:ext cx="1194593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Учет производства</a:t>
            </a:r>
            <a:r>
              <a:rPr lang="en-US" altLang="ru-RU" sz="4400" dirty="0">
                <a:solidFill>
                  <a:schemeClr val="bg1"/>
                </a:solidFill>
              </a:rPr>
              <a:t> </a:t>
            </a:r>
            <a:r>
              <a:rPr lang="ru-RU" altLang="ru-RU" sz="4400" dirty="0">
                <a:solidFill>
                  <a:schemeClr val="bg1"/>
                </a:solidFill>
              </a:rPr>
              <a:t>с этапами изготовления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862662"/>
            <a:ext cx="2438400" cy="243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КОНТРОЛЬ ЗАДАЧ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План и факт работы по</a:t>
            </a:r>
          </a:p>
          <a:p>
            <a:r>
              <a:rPr lang="ru-RU" altLang="ru-RU" dirty="0"/>
              <a:t>любому сотруднику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для руководителя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затянутых</a:t>
            </a:r>
          </a:p>
          <a:p>
            <a:r>
              <a:rPr lang="ru-RU" altLang="ru-RU" dirty="0"/>
              <a:t>задач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8232" y="2210272"/>
            <a:ext cx="5962040" cy="356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19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СКЛАДСКОЙ УЧЕТ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Поставки, перемещения и первоначальные остатки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Печать накладных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оплат поставщикам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77419"/>
            <a:ext cx="5405760" cy="403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55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ОСТАТКИ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перемещения по любому складу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за выбранный</a:t>
            </a:r>
          </a:p>
          <a:p>
            <a:r>
              <a:rPr lang="ru-RU" altLang="ru-RU" dirty="0"/>
              <a:t>период времени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как готовой продукции, так и сырья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160" y="2112366"/>
            <a:ext cx="5225017" cy="358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23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ЗАКАЗЫ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предварительных </a:t>
            </a:r>
          </a:p>
          <a:p>
            <a:r>
              <a:rPr lang="ru-RU" altLang="ru-RU" dirty="0"/>
              <a:t>заказов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Наглядная визуализации</a:t>
            </a:r>
          </a:p>
          <a:p>
            <a:r>
              <a:rPr lang="ru-RU" altLang="ru-RU" dirty="0"/>
              <a:t>по статусу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3687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Работа как в режиме продажи, так и в производстве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538" y="2074574"/>
            <a:ext cx="6635452" cy="361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01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ПРЕДВАРИТЕЛЬНЫЕ ЗАКАЗЫ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Сохранение всей</a:t>
            </a:r>
          </a:p>
          <a:p>
            <a:r>
              <a:rPr lang="ru-RU" altLang="ru-RU" dirty="0"/>
              <a:t>истории работы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Планирование звонок и связи с клиентом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Индивидуальные прайс-листы и цены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851" y="2152440"/>
            <a:ext cx="6337494" cy="368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33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ЦЕНОВОЕ ПРЕДЛОЖЕНИЕ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Формирование ценового предложения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Отправка на электронную почту из программы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Необходимая информация по заказу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1357" y="2097314"/>
            <a:ext cx="4917258" cy="375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94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СЧЕТ НА ОПЛАТУ И ДОГОВОР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Формирование счета и договора из программы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Отправка напрямую</a:t>
            </a:r>
          </a:p>
          <a:p>
            <a:r>
              <a:rPr lang="ru-RU" altLang="ru-RU" dirty="0"/>
              <a:t>на почту клиента 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Заполнение Вашего варианта договора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648" y="1964235"/>
            <a:ext cx="5120998" cy="385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58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ОПЛАТЫ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предоплаты</a:t>
            </a:r>
          </a:p>
          <a:p>
            <a:r>
              <a:rPr lang="ru-RU" altLang="ru-RU" dirty="0"/>
              <a:t>и задолженности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Финансовый учет</a:t>
            </a:r>
          </a:p>
          <a:p>
            <a:r>
              <a:rPr lang="ru-RU" altLang="ru-RU" dirty="0"/>
              <a:t>по кассе и счетам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3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Работа </a:t>
            </a:r>
            <a:r>
              <a:rPr lang="ru-RU" altLang="ru-RU" dirty="0" err="1"/>
              <a:t>фин</a:t>
            </a:r>
            <a:r>
              <a:rPr lang="ru-RU" altLang="ru-RU" dirty="0"/>
              <a:t> отдела</a:t>
            </a:r>
          </a:p>
          <a:p>
            <a:r>
              <a:rPr lang="ru-RU" altLang="ru-RU" dirty="0"/>
              <a:t>в программе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3485" y="2040513"/>
            <a:ext cx="6525202" cy="365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00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СОСТОЯНИЕ ЗАКАЗА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остатков</a:t>
            </a:r>
          </a:p>
          <a:p>
            <a:r>
              <a:rPr lang="ru-RU" altLang="ru-RU" dirty="0"/>
              <a:t>продукции по заказу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производства</a:t>
            </a:r>
          </a:p>
          <a:p>
            <a:r>
              <a:rPr lang="ru-RU" altLang="ru-RU" dirty="0"/>
              <a:t>и отгрузки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Легкое принятие решения о продаже или производстве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085" y="3048576"/>
            <a:ext cx="5402829" cy="145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60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РАБОТА ПО ЗАКАЗУ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Согласование заказа</a:t>
            </a:r>
          </a:p>
          <a:p>
            <a:r>
              <a:rPr lang="ru-RU" altLang="ru-RU" dirty="0"/>
              <a:t>по этапам и отделам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Электронные подписи</a:t>
            </a:r>
          </a:p>
          <a:p>
            <a:r>
              <a:rPr lang="ru-RU" altLang="ru-RU" dirty="0"/>
              <a:t>и документооборот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Возвраты на любого исполнителя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219" y="2246413"/>
            <a:ext cx="5407874" cy="345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705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НОМЕНКЛАТУРА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Неограниченный учет</a:t>
            </a:r>
          </a:p>
          <a:p>
            <a:r>
              <a:rPr lang="ru-RU" altLang="ru-RU" dirty="0"/>
              <a:t>любых позиций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Разделение на удобные категории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Наглядное отображение остатков и наличия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694" y="2429943"/>
            <a:ext cx="5828395" cy="338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98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ОТПРАВКА В ПРОИЗВОДСТВО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2097314"/>
            <a:ext cx="3368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Одобрение на производство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необходимого планового сырья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Составление плана</a:t>
            </a:r>
          </a:p>
          <a:p>
            <a:r>
              <a:rPr lang="ru-RU" altLang="ru-RU" dirty="0"/>
              <a:t>на производство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261" y="2097314"/>
            <a:ext cx="6020533" cy="331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821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ПРОИЗВОДСТВО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всего</a:t>
            </a:r>
          </a:p>
          <a:p>
            <a:r>
              <a:rPr lang="ru-RU" altLang="ru-RU" dirty="0"/>
              <a:t>текущего производства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готовности каждого этапа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Запуск в работу, остановка и завершение нарядов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750" y="3847724"/>
            <a:ext cx="6274437" cy="13741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6751" y="1977520"/>
            <a:ext cx="6274437" cy="168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31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НАРЯДЫ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готовности по каждому этапу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фактического времени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Управление «горячими» клавишами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3485" y="2466646"/>
            <a:ext cx="6482523" cy="272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69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ИЗГОТОВЛЕНИЕ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производства</a:t>
            </a:r>
          </a:p>
          <a:p>
            <a:r>
              <a:rPr lang="ru-RU" altLang="ru-RU" dirty="0"/>
              <a:t>по каждому этапу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брака и его причины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Фактическое списание сырья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816" y="2097314"/>
            <a:ext cx="5265570" cy="388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883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СУТОЧНЫЙ ОТЧЕТ 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производства</a:t>
            </a:r>
          </a:p>
          <a:p>
            <a:r>
              <a:rPr lang="ru-RU" altLang="ru-RU" dirty="0"/>
              <a:t>на каждый день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брака за сутки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сырья на конец</a:t>
            </a:r>
          </a:p>
          <a:p>
            <a:r>
              <a:rPr lang="ru-RU" altLang="ru-RU" dirty="0"/>
              <a:t>и начало дня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9833" y="2213126"/>
            <a:ext cx="5102057" cy="311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38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ГРАФИК ПРОИЗВОДСТВА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текущих</a:t>
            </a:r>
          </a:p>
          <a:p>
            <a:r>
              <a:rPr lang="ru-RU" altLang="ru-RU" dirty="0"/>
              <a:t>заказов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производства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Экспорт отчетов и оправка на почту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433" y="2776814"/>
            <a:ext cx="5400141" cy="201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63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ОТГРУЗКА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выдачи</a:t>
            </a:r>
          </a:p>
          <a:p>
            <a:r>
              <a:rPr lang="ru-RU" altLang="ru-RU" dirty="0"/>
              <a:t>готовой продукции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Включение транспортировки в счет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Формирование и печать накладных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108" y="1860814"/>
            <a:ext cx="5506525" cy="370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93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ЗАГРУЗКА ОБОРУДОВАНИЯ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загруженности </a:t>
            </a:r>
          </a:p>
          <a:p>
            <a:r>
              <a:rPr lang="ru-RU" altLang="ru-RU" dirty="0"/>
              <a:t>за период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простоя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Наглядная визуализация для быстрой оценки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8722" y="3362003"/>
            <a:ext cx="5522442" cy="328145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9192" y="1568640"/>
            <a:ext cx="3882954" cy="392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93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БРАК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2097314"/>
            <a:ext cx="3368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за период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по линиям и сотрудникам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Фиксирование причины брака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3688" y="2180479"/>
            <a:ext cx="4691393" cy="380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43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ПОПУЛЯРНОСТЬ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проданного товара по объемам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5972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Количественный</a:t>
            </a:r>
          </a:p>
          <a:p>
            <a:r>
              <a:rPr lang="ru-RU" altLang="ru-RU" dirty="0"/>
              <a:t>анализ за период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5972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Возможность выгрузки отчетов в различные форматы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3465" y="2466646"/>
            <a:ext cx="4575729" cy="322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47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РАБОТЫ И ЭТАПЫ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любого</a:t>
            </a:r>
          </a:p>
          <a:p>
            <a:r>
              <a:rPr lang="ru-RU" altLang="ru-RU" dirty="0"/>
              <a:t>числа работ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Планирование этапов</a:t>
            </a:r>
          </a:p>
          <a:p>
            <a:r>
              <a:rPr lang="ru-RU" altLang="ru-RU" dirty="0"/>
              <a:t>по производству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выполнения каждого этапа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1111" y="2251382"/>
            <a:ext cx="5860665" cy="366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60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ПРОДАЖИ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по категориям </a:t>
            </a:r>
          </a:p>
          <a:p>
            <a:r>
              <a:rPr lang="ru-RU" altLang="ru-RU" dirty="0"/>
              <a:t>продукции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Финансовый анализ отгрузок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Автоматическая отправка отчетности на почту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421" y="1831406"/>
            <a:ext cx="4457206" cy="450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43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МАРКЕТИНГ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Маркетинговый анализ</a:t>
            </a:r>
          </a:p>
          <a:p>
            <a:r>
              <a:rPr lang="ru-RU" altLang="ru-RU" dirty="0"/>
              <a:t>за период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прибыли с каждого источника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партнеров и рекомендаций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319" y="1914518"/>
            <a:ext cx="4878465" cy="395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2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МЕНЕДЖЕРЫ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персональных ставок </a:t>
            </a:r>
          </a:p>
          <a:p>
            <a:r>
              <a:rPr lang="ru-RU" altLang="ru-RU" dirty="0"/>
              <a:t>за каждый товар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валютных</a:t>
            </a:r>
          </a:p>
          <a:p>
            <a:r>
              <a:rPr lang="ru-RU" altLang="ru-RU" dirty="0"/>
              <a:t>операций и итогов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Расчет сдельной</a:t>
            </a:r>
          </a:p>
          <a:p>
            <a:r>
              <a:rPr lang="ru-RU" altLang="ru-RU" dirty="0"/>
              <a:t>оплаты труда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5212" y="2386642"/>
            <a:ext cx="5155565" cy="301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52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ДОЛГИ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2097314"/>
            <a:ext cx="3368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должников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долга поставщикам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331050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Финансовый аудит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191" y="2708476"/>
            <a:ext cx="5351795" cy="237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19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КЛИЕНТЫ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Нахождение самых перспективных клиентов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в разрезе каждого прайс-листа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2554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Назначение индивидуальных прайс-листов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556" y="2466646"/>
            <a:ext cx="53435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46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ФИНАНСЫ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прибыли</a:t>
            </a:r>
          </a:p>
          <a:p>
            <a:r>
              <a:rPr lang="ru-RU" altLang="ru-RU" dirty="0"/>
              <a:t>за любой период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Статистика расходных статей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Наглядная визуализация</a:t>
            </a:r>
          </a:p>
          <a:p>
            <a:r>
              <a:rPr lang="ru-RU" altLang="ru-RU" dirty="0"/>
              <a:t>за период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691" y="1846396"/>
            <a:ext cx="6254706" cy="409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14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ПЛАТЕЖИ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2097314"/>
            <a:ext cx="3368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кассы и счетов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Дательная сводка</a:t>
            </a:r>
          </a:p>
          <a:p>
            <a:r>
              <a:rPr lang="ru-RU" altLang="ru-RU" dirty="0"/>
              <a:t>за период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Итоговые финансовые данные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067" y="2038511"/>
            <a:ext cx="4251884" cy="375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23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9" name="Объект 12"/>
          <p:cNvGraphicFramePr>
            <a:graphicFrameLocks noChangeAspect="1"/>
          </p:cNvGraphicFramePr>
          <p:nvPr/>
        </p:nvGraphicFramePr>
        <p:xfrm>
          <a:off x="3194050" y="1352550"/>
          <a:ext cx="5748338" cy="390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" name="Image" r:id="rId3" imgW="0" imgH="0" progId="Photoshop.Image.12">
                  <p:embed/>
                </p:oleObj>
              </mc:Choice>
              <mc:Fallback>
                <p:oleObj name="Image" r:id="rId3" imgW="0" imgH="0" progId="Photoshop.Image.12">
                  <p:embed/>
                  <p:pic>
                    <p:nvPicPr>
                      <p:cNvPr id="0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4050" y="1352550"/>
                        <a:ext cx="5748338" cy="390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1128713" y="5262563"/>
            <a:ext cx="49323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ru-RU" altLang="ru-RU" dirty="0">
                <a:solidFill>
                  <a:srgbClr val="FF0000"/>
                </a:solidFill>
              </a:rPr>
              <a:t>У Вас нет программного обеспечения?</a:t>
            </a:r>
          </a:p>
          <a:p>
            <a:pPr algn="r"/>
            <a:endParaRPr lang="ru-RU" altLang="ru-RU" dirty="0">
              <a:solidFill>
                <a:srgbClr val="FF0000"/>
              </a:solidFill>
            </a:endParaRPr>
          </a:p>
          <a:p>
            <a:pPr algn="r"/>
            <a:r>
              <a:rPr lang="ru-RU" altLang="ru-RU" dirty="0">
                <a:solidFill>
                  <a:srgbClr val="FF0000"/>
                </a:solidFill>
              </a:rPr>
              <a:t>Или Ваша программа не в силах </a:t>
            </a:r>
          </a:p>
          <a:p>
            <a:pPr algn="r"/>
            <a:r>
              <a:rPr lang="ru-RU" altLang="ru-RU" dirty="0">
                <a:solidFill>
                  <a:srgbClr val="FF0000"/>
                </a:solidFill>
              </a:rPr>
              <a:t>помочь бизнесу активно развиваться?</a:t>
            </a:r>
          </a:p>
        </p:txBody>
      </p:sp>
      <p:sp>
        <p:nvSpPr>
          <p:cNvPr id="11271" name="Text Box 16"/>
          <p:cNvSpPr txBox="1">
            <a:spLocks noChangeArrowheads="1"/>
          </p:cNvSpPr>
          <p:nvPr/>
        </p:nvSpPr>
        <p:spPr bwMode="auto">
          <a:xfrm>
            <a:off x="6276975" y="5257800"/>
            <a:ext cx="51355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Мы создадим порядок на Вашем предприятии!</a:t>
            </a:r>
          </a:p>
          <a:p>
            <a:endParaRPr lang="ru-RU" altLang="ru-RU" dirty="0"/>
          </a:p>
          <a:p>
            <a:r>
              <a:rPr lang="ru-RU" altLang="ru-RU" dirty="0"/>
              <a:t>Наши программы используются </a:t>
            </a:r>
          </a:p>
          <a:p>
            <a:r>
              <a:rPr lang="ru-RU" altLang="ru-RU" dirty="0"/>
              <a:t>в огромном количестве организаций!</a:t>
            </a:r>
          </a:p>
        </p:txBody>
      </p:sp>
      <p:sp>
        <p:nvSpPr>
          <p:cNvPr id="8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НОВЫЙ УРОВЕНЬ УЧЕТА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693" y="1670061"/>
            <a:ext cx="7785307" cy="5185620"/>
          </a:xfrm>
          <a:prstGeom prst="rect">
            <a:avLst/>
          </a:prstGeom>
        </p:spPr>
      </p:pic>
      <p:sp>
        <p:nvSpPr>
          <p:cNvPr id="17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ОПЕРЕДИТЬ КОНКУРЕНТОВ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Оптимизация времени руководителя</a:t>
            </a: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1820786" y="3437902"/>
            <a:ext cx="30004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Снижение затрат и рост производительности труда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1820786" y="5192549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всех этапов работы компании</a:t>
            </a:r>
          </a:p>
        </p:txBody>
      </p:sp>
    </p:spTree>
    <p:extLst>
      <p:ext uri="{BB962C8B-B14F-4D97-AF65-F5344CB8AC3E}">
        <p14:creationId xmlns:p14="http://schemas.microsoft.com/office/powerpoint/2010/main" val="1533133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TextBox 26"/>
          <p:cNvSpPr txBox="1">
            <a:spLocks noChangeArrowheads="1"/>
          </p:cNvSpPr>
          <p:nvPr/>
        </p:nvSpPr>
        <p:spPr bwMode="auto">
          <a:xfrm>
            <a:off x="1979401" y="3736253"/>
            <a:ext cx="3000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Повысить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производительность</a:t>
            </a:r>
          </a:p>
        </p:txBody>
      </p:sp>
      <p:sp>
        <p:nvSpPr>
          <p:cNvPr id="14348" name="TextBox 29"/>
          <p:cNvSpPr txBox="1">
            <a:spLocks noChangeArrowheads="1"/>
          </p:cNvSpPr>
          <p:nvPr/>
        </p:nvSpPr>
        <p:spPr bwMode="auto">
          <a:xfrm>
            <a:off x="1979401" y="4689917"/>
            <a:ext cx="3000458" cy="64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Обойти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конкурентов</a:t>
            </a:r>
          </a:p>
        </p:txBody>
      </p:sp>
      <p:sp>
        <p:nvSpPr>
          <p:cNvPr id="14346" name="TextBox 32"/>
          <p:cNvSpPr txBox="1">
            <a:spLocks noChangeArrowheads="1"/>
          </p:cNvSpPr>
          <p:nvPr/>
        </p:nvSpPr>
        <p:spPr bwMode="auto">
          <a:xfrm>
            <a:off x="1979401" y="5624351"/>
            <a:ext cx="3000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Увеличить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/>
              <a:t>доходы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3332534"/>
            <a:ext cx="1219200" cy="1219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4328467"/>
            <a:ext cx="1219200" cy="121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0" y="5313940"/>
            <a:ext cx="1219200" cy="1219200"/>
          </a:xfrm>
          <a:prstGeom prst="rect">
            <a:avLst/>
          </a:prstGeom>
        </p:spPr>
      </p:pic>
      <p:sp>
        <p:nvSpPr>
          <p:cNvPr id="22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КОНТАКТЫ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305663"/>
              </p:ext>
            </p:extLst>
          </p:nvPr>
        </p:nvGraphicFramePr>
        <p:xfrm>
          <a:off x="6535887" y="1421297"/>
          <a:ext cx="4353789" cy="5162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622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Азербайджан: +994 (70) 218 18 30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Беларусь: 882 00 491 00 33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Грузия: +995 (32) 242 19 08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Казахстан: +7 (727) 279 99 38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Кыргызстан: +996 (312) 96 23 71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Молдова: +373 (22) 90 38 50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Монголия: 976-70130637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Россия: +7 (495) 241 25 65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Таджикистан: +992 (42) 782 36 62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Туркменистан: +993 (12) 39 96 63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Узбекистан: +998 (99) 403 87 64</a:t>
                      </a:r>
                      <a:b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Украина: +380 (44) 392 03 81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1475100"/>
            <a:ext cx="457200" cy="4572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1888653"/>
            <a:ext cx="457200" cy="457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2305989"/>
            <a:ext cx="457200" cy="457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2719861"/>
            <a:ext cx="457200" cy="4572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50" y="3127734"/>
            <a:ext cx="457200" cy="4572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3541573"/>
            <a:ext cx="457200" cy="4572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3949446"/>
            <a:ext cx="457200" cy="4572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4366463"/>
            <a:ext cx="457200" cy="4572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4780302"/>
            <a:ext cx="457200" cy="4572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5188175"/>
            <a:ext cx="457200" cy="4572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5596786"/>
            <a:ext cx="457200" cy="4572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36" y="6019031"/>
            <a:ext cx="457200" cy="457200"/>
          </a:xfrm>
          <a:prstGeom prst="rect">
            <a:avLst/>
          </a:prstGeom>
        </p:spPr>
      </p:pic>
      <p:graphicFrame>
        <p:nvGraphicFramePr>
          <p:cNvPr id="86" name="Tab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856854"/>
              </p:ext>
            </p:extLst>
          </p:nvPr>
        </p:nvGraphicFramePr>
        <p:xfrm>
          <a:off x="476330" y="1368343"/>
          <a:ext cx="4353789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43177">
                <a:tc>
                  <a:txBody>
                    <a:bodyPr/>
                    <a:lstStyle/>
                    <a:p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Универсальная Система Учета</a:t>
                      </a:r>
                    </a:p>
                    <a:p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Skype: nikolay_usu</a:t>
                      </a:r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Сайт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  <a:hlinkClick r:id="rId16"/>
                        </a:rPr>
                        <a:t>www.usu.kz</a:t>
                      </a:r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Почта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  <a:hlinkClick r:id="rId17"/>
                        </a:rPr>
                        <a:t>info@usu.kz</a:t>
                      </a:r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1800" b="0" i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Мы поможем Вам: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550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ОБОРУДОВАНИЕ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Справочник станков</a:t>
            </a:r>
          </a:p>
          <a:p>
            <a:r>
              <a:rPr lang="ru-RU" altLang="ru-RU" dirty="0"/>
              <a:t>и оборудования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оборудования по каждому этапу работы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фактического времени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179" y="2337831"/>
            <a:ext cx="5375994" cy="336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45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КОМПОНЕНТЫ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2097314"/>
            <a:ext cx="3368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Настройка калькуляции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Расчет плана</a:t>
            </a:r>
          </a:p>
          <a:p>
            <a:r>
              <a:rPr lang="ru-RU" altLang="ru-RU" dirty="0"/>
              <a:t>по сырью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Фактическое списание</a:t>
            </a:r>
          </a:p>
          <a:p>
            <a:r>
              <a:rPr lang="ru-RU" altLang="ru-RU" dirty="0"/>
              <a:t>на производство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017" y="2207460"/>
            <a:ext cx="5584429" cy="349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44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ЗАКАНЧИВАЮЩИЙСЯ ТОВАР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необходимого</a:t>
            </a:r>
          </a:p>
          <a:p>
            <a:r>
              <a:rPr lang="ru-RU" altLang="ru-RU" dirty="0"/>
              <a:t>минимума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необходимых закупок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Детальный складской анализ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772" y="2097314"/>
            <a:ext cx="5968721" cy="373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42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КОНТРОЛЬ ЗАПАСОВ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Фактические остатки</a:t>
            </a:r>
          </a:p>
          <a:p>
            <a:r>
              <a:rPr lang="ru-RU" altLang="ru-RU" dirty="0"/>
              <a:t>за любой период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Анализ сроков</a:t>
            </a:r>
          </a:p>
          <a:p>
            <a:r>
              <a:rPr lang="ru-RU" altLang="ru-RU" dirty="0"/>
              <a:t>обеспечения сырьем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Средний фактический расход сырья за период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2074" y="2197497"/>
            <a:ext cx="5312101" cy="339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54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ЗАКУП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2097314"/>
            <a:ext cx="3368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Учет заявок на закуп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714901"/>
            <a:ext cx="3000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Автоматизация создания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Контроль исполнения заявок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998" y="2112067"/>
            <a:ext cx="5370784" cy="358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326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6"/>
          <p:cNvSpPr/>
          <p:nvPr/>
        </p:nvSpPr>
        <p:spPr>
          <a:xfrm>
            <a:off x="0" y="1104757"/>
            <a:ext cx="12192000" cy="97200"/>
          </a:xfrm>
          <a:prstGeom prst="rect">
            <a:avLst/>
          </a:prstGeom>
          <a:gradFill flip="none" rotWithShape="1">
            <a:gsLst>
              <a:gs pos="0">
                <a:srgbClr val="D4CC00"/>
              </a:gs>
              <a:gs pos="100000">
                <a:srgbClr val="B1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7"/>
          <p:cNvSpPr/>
          <p:nvPr/>
        </p:nvSpPr>
        <p:spPr>
          <a:xfrm>
            <a:off x="0" y="3031"/>
            <a:ext cx="12192000" cy="1101725"/>
          </a:xfrm>
          <a:prstGeom prst="rect">
            <a:avLst/>
          </a:prstGeom>
          <a:gradFill flip="none" rotWithShape="1">
            <a:gsLst>
              <a:gs pos="0">
                <a:srgbClr val="40B7F4"/>
              </a:gs>
              <a:gs pos="100000">
                <a:srgbClr val="046DA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164" y="3030"/>
            <a:ext cx="1593835" cy="1593835"/>
          </a:xfrm>
          <a:prstGeom prst="rect">
            <a:avLst/>
          </a:prstGeom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95250" y="165100"/>
            <a:ext cx="119459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РАБОТА ПО ЗАКУПУ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820792" y="1958815"/>
            <a:ext cx="3368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Автоматические бизнес-процессы по закупу</a:t>
            </a: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820786" y="3576402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Этапы электронной подписи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1672380"/>
            <a:ext cx="1219200" cy="1219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3284538"/>
            <a:ext cx="1219200" cy="1219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5" y="4906115"/>
            <a:ext cx="1219200" cy="1219200"/>
          </a:xfrm>
          <a:prstGeom prst="rect">
            <a:avLst/>
          </a:prstGeom>
        </p:spPr>
      </p:pic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820786" y="5192551"/>
            <a:ext cx="30004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eaLnBrk="1" hangingPunct="1">
              <a:lnSpc>
                <a:spcPct val="100000"/>
              </a:lnSpc>
              <a:buFontTx/>
              <a:buNone/>
              <a:defRPr sz="1800" i="1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ru-RU" altLang="ru-RU" dirty="0"/>
              <a:t>Система уведомлений</a:t>
            </a:r>
          </a:p>
          <a:p>
            <a:r>
              <a:rPr lang="ru-RU" altLang="ru-RU" dirty="0"/>
              <a:t>для участников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441" y="2162086"/>
            <a:ext cx="5373712" cy="36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73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605</Words>
  <Application>Microsoft Office PowerPoint</Application>
  <PresentationFormat>Широкоэкранный</PresentationFormat>
  <Paragraphs>210</Paragraphs>
  <Slides>39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Тема Office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USU</dc:creator>
  <cp:lastModifiedBy>Aquilon Aquilon</cp:lastModifiedBy>
  <cp:revision>311</cp:revision>
  <dcterms:created xsi:type="dcterms:W3CDTF">2016-03-09T01:51:36Z</dcterms:created>
  <dcterms:modified xsi:type="dcterms:W3CDTF">2022-08-27T11:46:58Z</dcterms:modified>
</cp:coreProperties>
</file>